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59"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15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E41727-98B2-4A68-9AFA-8041F6FE425B}" type="datetimeFigureOut">
              <a:rPr lang="en-US" smtClean="0"/>
              <a:t>10/6/2014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97C631-97DF-4E14-A696-F69C7CD3F605}" type="slidenum">
              <a:rPr lang="en-US" smtClean="0"/>
              <a:t>‹#›</a:t>
            </a:fld>
            <a:endParaRPr lang="en-US"/>
          </a:p>
        </p:txBody>
      </p:sp>
    </p:spTree>
    <p:extLst>
      <p:ext uri="{BB962C8B-B14F-4D97-AF65-F5344CB8AC3E}">
        <p14:creationId xmlns:p14="http://schemas.microsoft.com/office/powerpoint/2010/main" val="419745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poem, by American poet Carl Sandburg,</a:t>
            </a:r>
            <a:r>
              <a:rPr lang="en-US" baseline="0" dirty="0" smtClean="0"/>
              <a:t> illustrates the experience of American deaths in wartime. What emotions are evoked in this poem? What specifics can be learned about World War I (note that Ypres and Verdun were major battles of WWI)? How does it help us learn about WWI? </a:t>
            </a:r>
            <a:r>
              <a:rPr lang="en-US" baseline="0" smtClean="0"/>
              <a:t>What is missing? </a:t>
            </a:r>
            <a:endParaRPr lang="en-US"/>
          </a:p>
        </p:txBody>
      </p:sp>
      <p:sp>
        <p:nvSpPr>
          <p:cNvPr id="4" name="Slide Number Placeholder 3"/>
          <p:cNvSpPr>
            <a:spLocks noGrp="1"/>
          </p:cNvSpPr>
          <p:nvPr>
            <p:ph type="sldNum" sz="quarter" idx="10"/>
          </p:nvPr>
        </p:nvSpPr>
        <p:spPr/>
        <p:txBody>
          <a:bodyPr/>
          <a:lstStyle/>
          <a:p>
            <a:fld id="{9F97C631-97DF-4E14-A696-F69C7CD3F605}" type="slidenum">
              <a:rPr lang="en-US" smtClean="0"/>
              <a:t>1</a:t>
            </a:fld>
            <a:endParaRPr lang="en-US"/>
          </a:p>
        </p:txBody>
      </p:sp>
    </p:spTree>
    <p:extLst>
      <p:ext uri="{BB962C8B-B14F-4D97-AF65-F5344CB8AC3E}">
        <p14:creationId xmlns:p14="http://schemas.microsoft.com/office/powerpoint/2010/main" val="241376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video of</a:t>
            </a:r>
            <a:r>
              <a:rPr lang="en-US" baseline="0" dirty="0" smtClean="0"/>
              <a:t> the Meuse-Argonne cemetery, where Americans who lost their lives during the Meuse-Argonne offensive are buried. What does this visual suggest about America’s contribution to the war? What does it suggest about our national feelings about the war?</a:t>
            </a:r>
            <a:endParaRPr lang="en-US" dirty="0"/>
          </a:p>
        </p:txBody>
      </p:sp>
      <p:sp>
        <p:nvSpPr>
          <p:cNvPr id="4" name="Slide Number Placeholder 3"/>
          <p:cNvSpPr>
            <a:spLocks noGrp="1"/>
          </p:cNvSpPr>
          <p:nvPr>
            <p:ph type="sldNum" sz="quarter" idx="10"/>
          </p:nvPr>
        </p:nvSpPr>
        <p:spPr/>
        <p:txBody>
          <a:bodyPr/>
          <a:lstStyle/>
          <a:p>
            <a:fld id="{9F97C631-97DF-4E14-A696-F69C7CD3F605}" type="slidenum">
              <a:rPr lang="en-US" smtClean="0"/>
              <a:t>2</a:t>
            </a:fld>
            <a:endParaRPr lang="en-US"/>
          </a:p>
        </p:txBody>
      </p:sp>
    </p:spTree>
    <p:extLst>
      <p:ext uri="{BB962C8B-B14F-4D97-AF65-F5344CB8AC3E}">
        <p14:creationId xmlns:p14="http://schemas.microsoft.com/office/powerpoint/2010/main" val="1070708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Statistical</a:t>
            </a:r>
            <a:r>
              <a:rPr lang="en-US" baseline="0" dirty="0" smtClean="0"/>
              <a:t> table also sourced from </a:t>
            </a:r>
            <a:r>
              <a:rPr lang="en-US" u="sng" baseline="0" dirty="0" smtClean="0"/>
              <a:t>The War with Germany A Statistical Summary</a:t>
            </a:r>
            <a:r>
              <a:rPr lang="en-US" baseline="0" dirty="0" smtClean="0"/>
              <a:t>. What questions might this provoke with students? We often state that tables of statistics are useful because they are more accurate, but students might point out that these are clearly estimations (all numbers ending in nice round zeroes). Why is that? What is gained or lost from that?</a:t>
            </a:r>
            <a:endParaRPr lang="en-US" dirty="0"/>
          </a:p>
        </p:txBody>
      </p:sp>
      <p:sp>
        <p:nvSpPr>
          <p:cNvPr id="4" name="Slide Number Placeholder 3"/>
          <p:cNvSpPr>
            <a:spLocks noGrp="1"/>
          </p:cNvSpPr>
          <p:nvPr>
            <p:ph type="sldNum" sz="quarter" idx="10"/>
          </p:nvPr>
        </p:nvSpPr>
        <p:spPr/>
        <p:txBody>
          <a:bodyPr/>
          <a:lstStyle/>
          <a:p>
            <a:fld id="{9F97C631-97DF-4E14-A696-F69C7CD3F605}" type="slidenum">
              <a:rPr lang="en-US" smtClean="0"/>
              <a:t>3</a:t>
            </a:fld>
            <a:endParaRPr lang="en-US"/>
          </a:p>
        </p:txBody>
      </p:sp>
    </p:spTree>
    <p:extLst>
      <p:ext uri="{BB962C8B-B14F-4D97-AF65-F5344CB8AC3E}">
        <p14:creationId xmlns:p14="http://schemas.microsoft.com/office/powerpoint/2010/main" val="1991313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graph from The</a:t>
            </a:r>
            <a:r>
              <a:rPr lang="en-US" baseline="0" dirty="0" smtClean="0"/>
              <a:t> War with Germany A Statistical Summary visualizes the number of deaths from disease and battle from four American wars. While it allows students to see the trend over time (fewer deaths from disease, more deaths from battle by the time of WWI), it uses an index of numbers (these are deaths per 1,000 soldiers) that can distort the vast number of soldiers killed. </a:t>
            </a:r>
            <a:endParaRPr lang="en-US" dirty="0"/>
          </a:p>
        </p:txBody>
      </p:sp>
      <p:sp>
        <p:nvSpPr>
          <p:cNvPr id="4" name="Slide Number Placeholder 3"/>
          <p:cNvSpPr>
            <a:spLocks noGrp="1"/>
          </p:cNvSpPr>
          <p:nvPr>
            <p:ph type="sldNum" sz="quarter" idx="10"/>
          </p:nvPr>
        </p:nvSpPr>
        <p:spPr/>
        <p:txBody>
          <a:bodyPr/>
          <a:lstStyle/>
          <a:p>
            <a:fld id="{9F97C631-97DF-4E14-A696-F69C7CD3F605}" type="slidenum">
              <a:rPr lang="en-US" smtClean="0"/>
              <a:t>4</a:t>
            </a:fld>
            <a:endParaRPr lang="en-US"/>
          </a:p>
        </p:txBody>
      </p:sp>
    </p:spTree>
    <p:extLst>
      <p:ext uri="{BB962C8B-B14F-4D97-AF65-F5344CB8AC3E}">
        <p14:creationId xmlns:p14="http://schemas.microsoft.com/office/powerpoint/2010/main" val="3550998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0EB0D1-0E2D-4672-842B-91D7D6099084}" type="datetimeFigureOut">
              <a:rPr lang="en-US" smtClean="0"/>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478ED6-8BEA-4F91-97D4-6309EE7C9652}" type="slidenum">
              <a:rPr lang="en-US" smtClean="0"/>
              <a:t>‹#›</a:t>
            </a:fld>
            <a:endParaRPr lang="en-US"/>
          </a:p>
        </p:txBody>
      </p:sp>
    </p:spTree>
    <p:extLst>
      <p:ext uri="{BB962C8B-B14F-4D97-AF65-F5344CB8AC3E}">
        <p14:creationId xmlns:p14="http://schemas.microsoft.com/office/powerpoint/2010/main" val="2489937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EB0D1-0E2D-4672-842B-91D7D6099084}" type="datetimeFigureOut">
              <a:rPr lang="en-US" smtClean="0"/>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478ED6-8BEA-4F91-97D4-6309EE7C9652}" type="slidenum">
              <a:rPr lang="en-US" smtClean="0"/>
              <a:t>‹#›</a:t>
            </a:fld>
            <a:endParaRPr lang="en-US"/>
          </a:p>
        </p:txBody>
      </p:sp>
    </p:spTree>
    <p:extLst>
      <p:ext uri="{BB962C8B-B14F-4D97-AF65-F5344CB8AC3E}">
        <p14:creationId xmlns:p14="http://schemas.microsoft.com/office/powerpoint/2010/main" val="142738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EB0D1-0E2D-4672-842B-91D7D6099084}" type="datetimeFigureOut">
              <a:rPr lang="en-US" smtClean="0"/>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478ED6-8BEA-4F91-97D4-6309EE7C9652}" type="slidenum">
              <a:rPr lang="en-US" smtClean="0"/>
              <a:t>‹#›</a:t>
            </a:fld>
            <a:endParaRPr lang="en-US"/>
          </a:p>
        </p:txBody>
      </p:sp>
    </p:spTree>
    <p:extLst>
      <p:ext uri="{BB962C8B-B14F-4D97-AF65-F5344CB8AC3E}">
        <p14:creationId xmlns:p14="http://schemas.microsoft.com/office/powerpoint/2010/main" val="1260128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EB0D1-0E2D-4672-842B-91D7D6099084}" type="datetimeFigureOut">
              <a:rPr lang="en-US" smtClean="0"/>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478ED6-8BEA-4F91-97D4-6309EE7C9652}" type="slidenum">
              <a:rPr lang="en-US" smtClean="0"/>
              <a:t>‹#›</a:t>
            </a:fld>
            <a:endParaRPr lang="en-US"/>
          </a:p>
        </p:txBody>
      </p:sp>
    </p:spTree>
    <p:extLst>
      <p:ext uri="{BB962C8B-B14F-4D97-AF65-F5344CB8AC3E}">
        <p14:creationId xmlns:p14="http://schemas.microsoft.com/office/powerpoint/2010/main" val="1575271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0EB0D1-0E2D-4672-842B-91D7D6099084}" type="datetimeFigureOut">
              <a:rPr lang="en-US" smtClean="0"/>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478ED6-8BEA-4F91-97D4-6309EE7C9652}" type="slidenum">
              <a:rPr lang="en-US" smtClean="0"/>
              <a:t>‹#›</a:t>
            </a:fld>
            <a:endParaRPr lang="en-US"/>
          </a:p>
        </p:txBody>
      </p:sp>
    </p:spTree>
    <p:extLst>
      <p:ext uri="{BB962C8B-B14F-4D97-AF65-F5344CB8AC3E}">
        <p14:creationId xmlns:p14="http://schemas.microsoft.com/office/powerpoint/2010/main" val="1486036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0EB0D1-0E2D-4672-842B-91D7D6099084}" type="datetimeFigureOut">
              <a:rPr lang="en-US" smtClean="0"/>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478ED6-8BEA-4F91-97D4-6309EE7C9652}" type="slidenum">
              <a:rPr lang="en-US" smtClean="0"/>
              <a:t>‹#›</a:t>
            </a:fld>
            <a:endParaRPr lang="en-US"/>
          </a:p>
        </p:txBody>
      </p:sp>
    </p:spTree>
    <p:extLst>
      <p:ext uri="{BB962C8B-B14F-4D97-AF65-F5344CB8AC3E}">
        <p14:creationId xmlns:p14="http://schemas.microsoft.com/office/powerpoint/2010/main" val="194458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0EB0D1-0E2D-4672-842B-91D7D6099084}" type="datetimeFigureOut">
              <a:rPr lang="en-US" smtClean="0"/>
              <a:t>10/6/2014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478ED6-8BEA-4F91-97D4-6309EE7C9652}" type="slidenum">
              <a:rPr lang="en-US" smtClean="0"/>
              <a:t>‹#›</a:t>
            </a:fld>
            <a:endParaRPr lang="en-US"/>
          </a:p>
        </p:txBody>
      </p:sp>
    </p:spTree>
    <p:extLst>
      <p:ext uri="{BB962C8B-B14F-4D97-AF65-F5344CB8AC3E}">
        <p14:creationId xmlns:p14="http://schemas.microsoft.com/office/powerpoint/2010/main" val="2657167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0EB0D1-0E2D-4672-842B-91D7D6099084}" type="datetimeFigureOut">
              <a:rPr lang="en-US" smtClean="0"/>
              <a:t>10/6/2014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478ED6-8BEA-4F91-97D4-6309EE7C9652}" type="slidenum">
              <a:rPr lang="en-US" smtClean="0"/>
              <a:t>‹#›</a:t>
            </a:fld>
            <a:endParaRPr lang="en-US"/>
          </a:p>
        </p:txBody>
      </p:sp>
    </p:spTree>
    <p:extLst>
      <p:ext uri="{BB962C8B-B14F-4D97-AF65-F5344CB8AC3E}">
        <p14:creationId xmlns:p14="http://schemas.microsoft.com/office/powerpoint/2010/main" val="630439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EB0D1-0E2D-4672-842B-91D7D6099084}" type="datetimeFigureOut">
              <a:rPr lang="en-US" smtClean="0"/>
              <a:t>10/6/2014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478ED6-8BEA-4F91-97D4-6309EE7C9652}" type="slidenum">
              <a:rPr lang="en-US" smtClean="0"/>
              <a:t>‹#›</a:t>
            </a:fld>
            <a:endParaRPr lang="en-US"/>
          </a:p>
        </p:txBody>
      </p:sp>
    </p:spTree>
    <p:extLst>
      <p:ext uri="{BB962C8B-B14F-4D97-AF65-F5344CB8AC3E}">
        <p14:creationId xmlns:p14="http://schemas.microsoft.com/office/powerpoint/2010/main" val="1785417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EB0D1-0E2D-4672-842B-91D7D6099084}" type="datetimeFigureOut">
              <a:rPr lang="en-US" smtClean="0"/>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478ED6-8BEA-4F91-97D4-6309EE7C9652}" type="slidenum">
              <a:rPr lang="en-US" smtClean="0"/>
              <a:t>‹#›</a:t>
            </a:fld>
            <a:endParaRPr lang="en-US"/>
          </a:p>
        </p:txBody>
      </p:sp>
    </p:spTree>
    <p:extLst>
      <p:ext uri="{BB962C8B-B14F-4D97-AF65-F5344CB8AC3E}">
        <p14:creationId xmlns:p14="http://schemas.microsoft.com/office/powerpoint/2010/main" val="1254532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EB0D1-0E2D-4672-842B-91D7D6099084}" type="datetimeFigureOut">
              <a:rPr lang="en-US" smtClean="0"/>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478ED6-8BEA-4F91-97D4-6309EE7C9652}" type="slidenum">
              <a:rPr lang="en-US" smtClean="0"/>
              <a:t>‹#›</a:t>
            </a:fld>
            <a:endParaRPr lang="en-US"/>
          </a:p>
        </p:txBody>
      </p:sp>
    </p:spTree>
    <p:extLst>
      <p:ext uri="{BB962C8B-B14F-4D97-AF65-F5344CB8AC3E}">
        <p14:creationId xmlns:p14="http://schemas.microsoft.com/office/powerpoint/2010/main" val="2598779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0EB0D1-0E2D-4672-842B-91D7D6099084}" type="datetimeFigureOut">
              <a:rPr lang="en-US" smtClean="0"/>
              <a:t>10/6/2014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478ED6-8BEA-4F91-97D4-6309EE7C9652}" type="slidenum">
              <a:rPr lang="en-US" smtClean="0"/>
              <a:t>‹#›</a:t>
            </a:fld>
            <a:endParaRPr lang="en-US"/>
          </a:p>
        </p:txBody>
      </p:sp>
    </p:spTree>
    <p:extLst>
      <p:ext uri="{BB962C8B-B14F-4D97-AF65-F5344CB8AC3E}">
        <p14:creationId xmlns:p14="http://schemas.microsoft.com/office/powerpoint/2010/main" val="2379625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023209535"/>
              </p:ext>
            </p:extLst>
          </p:nvPr>
        </p:nvGraphicFramePr>
        <p:xfrm>
          <a:off x="800364" y="457201"/>
          <a:ext cx="7543271" cy="5668962"/>
        </p:xfrm>
        <a:graphic>
          <a:graphicData uri="http://schemas.openxmlformats.org/drawingml/2006/table">
            <a:tbl>
              <a:tblPr/>
              <a:tblGrid>
                <a:gridCol w="7543271"/>
              </a:tblGrid>
              <a:tr h="314942">
                <a:tc>
                  <a:txBody>
                    <a:bodyPr/>
                    <a:lstStyle/>
                    <a:p>
                      <a:pPr fontAlgn="t"/>
                      <a:r>
                        <a:rPr lang="en-US" sz="2000" b="1" dirty="0">
                          <a:effectLst/>
                          <a:latin typeface="+mj-lt"/>
                        </a:rPr>
                        <a:t>Grass</a:t>
                      </a:r>
                      <a:endParaRPr lang="en-US" sz="2000" dirty="0">
                        <a:effectLst/>
                        <a:latin typeface="+mj-lt"/>
                      </a:endParaRPr>
                    </a:p>
                  </a:txBody>
                  <a:tcPr marL="0" marR="0" marT="0" marB="0">
                    <a:lnL>
                      <a:noFill/>
                    </a:lnL>
                    <a:lnR>
                      <a:noFill/>
                    </a:lnR>
                    <a:lnT>
                      <a:noFill/>
                    </a:lnT>
                    <a:lnB>
                      <a:noFill/>
                    </a:lnB>
                    <a:solidFill>
                      <a:srgbClr val="FFFFFF"/>
                    </a:solidFill>
                  </a:tcPr>
                </a:tc>
              </a:tr>
              <a:tr h="314942">
                <a:tc>
                  <a:txBody>
                    <a:bodyPr/>
                    <a:lstStyle/>
                    <a:p>
                      <a:pPr fontAlgn="t"/>
                      <a:endParaRPr lang="en-US" sz="2000">
                        <a:effectLst/>
                        <a:latin typeface="+mj-lt"/>
                      </a:endParaRPr>
                    </a:p>
                  </a:txBody>
                  <a:tcPr marL="0" marR="0" marT="0" marB="0">
                    <a:lnL>
                      <a:noFill/>
                    </a:lnL>
                    <a:lnR>
                      <a:noFill/>
                    </a:lnR>
                    <a:lnT>
                      <a:noFill/>
                    </a:lnT>
                    <a:lnB>
                      <a:noFill/>
                    </a:lnB>
                    <a:solidFill>
                      <a:srgbClr val="000000"/>
                    </a:solidFill>
                  </a:tcPr>
                </a:tc>
              </a:tr>
              <a:tr h="314942">
                <a:tc>
                  <a:txBody>
                    <a:bodyPr/>
                    <a:lstStyle/>
                    <a:p>
                      <a:pPr fontAlgn="t"/>
                      <a:r>
                        <a:rPr lang="en-US" sz="2000" b="1">
                          <a:effectLst/>
                          <a:latin typeface="+mj-lt"/>
                        </a:rPr>
                        <a:t>Carl Sandburg (1918)</a:t>
                      </a:r>
                      <a:endParaRPr lang="en-US" sz="2000">
                        <a:effectLst/>
                        <a:latin typeface="+mj-lt"/>
                      </a:endParaRPr>
                    </a:p>
                  </a:txBody>
                  <a:tcPr marL="0" marR="0" marT="0" marB="0">
                    <a:lnL>
                      <a:noFill/>
                    </a:lnL>
                    <a:lnR>
                      <a:noFill/>
                    </a:lnR>
                    <a:lnT>
                      <a:noFill/>
                    </a:lnT>
                    <a:lnB>
                      <a:noFill/>
                    </a:lnB>
                    <a:solidFill>
                      <a:srgbClr val="FFFFFF"/>
                    </a:solidFill>
                  </a:tcPr>
                </a:tc>
              </a:tr>
              <a:tr h="314942">
                <a:tc>
                  <a:txBody>
                    <a:bodyPr/>
                    <a:lstStyle/>
                    <a:p>
                      <a:pPr fontAlgn="t"/>
                      <a:endParaRPr lang="en-US" sz="2000">
                        <a:effectLst/>
                        <a:latin typeface="+mj-lt"/>
                      </a:endParaRPr>
                    </a:p>
                  </a:txBody>
                  <a:tcPr marL="0" marR="0" marT="0" marB="0">
                    <a:lnL>
                      <a:noFill/>
                    </a:lnL>
                    <a:lnR>
                      <a:noFill/>
                    </a:lnR>
                    <a:lnT>
                      <a:noFill/>
                    </a:lnT>
                    <a:lnB>
                      <a:noFill/>
                    </a:lnB>
                    <a:solidFill>
                      <a:srgbClr val="FFFFFF"/>
                    </a:solidFill>
                  </a:tcPr>
                </a:tc>
              </a:tr>
              <a:tr h="4409194">
                <a:tc>
                  <a:txBody>
                    <a:bodyPr/>
                    <a:lstStyle/>
                    <a:p>
                      <a:pPr fontAlgn="t"/>
                      <a:r>
                        <a:rPr lang="en-US" sz="2000" dirty="0">
                          <a:effectLst/>
                          <a:latin typeface="+mj-lt"/>
                        </a:rPr>
                        <a:t/>
                      </a:r>
                      <a:br>
                        <a:rPr lang="en-US" sz="2000" dirty="0">
                          <a:effectLst/>
                          <a:latin typeface="+mj-lt"/>
                        </a:rPr>
                      </a:br>
                      <a:r>
                        <a:rPr lang="en-US" sz="2000" dirty="0">
                          <a:effectLst/>
                          <a:latin typeface="+mj-lt"/>
                        </a:rPr>
                        <a:t>Pile the bodies high at Austerlitz and Waterloo.</a:t>
                      </a:r>
                      <a:br>
                        <a:rPr lang="en-US" sz="2000" dirty="0">
                          <a:effectLst/>
                          <a:latin typeface="+mj-lt"/>
                        </a:rPr>
                      </a:br>
                      <a:r>
                        <a:rPr lang="en-US" sz="2000" dirty="0">
                          <a:effectLst/>
                          <a:latin typeface="+mj-lt"/>
                        </a:rPr>
                        <a:t>Shovel them under and let me work—</a:t>
                      </a:r>
                      <a:br>
                        <a:rPr lang="en-US" sz="2000" dirty="0">
                          <a:effectLst/>
                          <a:latin typeface="+mj-lt"/>
                        </a:rPr>
                      </a:br>
                      <a:r>
                        <a:rPr lang="en-US" sz="2000" dirty="0">
                          <a:effectLst/>
                          <a:latin typeface="+mj-lt"/>
                        </a:rPr>
                        <a:t>          I am the grass; I cover all.</a:t>
                      </a:r>
                      <a:br>
                        <a:rPr lang="en-US" sz="2000" dirty="0">
                          <a:effectLst/>
                          <a:latin typeface="+mj-lt"/>
                        </a:rPr>
                      </a:br>
                      <a:r>
                        <a:rPr lang="en-US" sz="2000" dirty="0">
                          <a:effectLst/>
                          <a:latin typeface="+mj-lt"/>
                        </a:rPr>
                        <a:t/>
                      </a:r>
                      <a:br>
                        <a:rPr lang="en-US" sz="2000" dirty="0">
                          <a:effectLst/>
                          <a:latin typeface="+mj-lt"/>
                        </a:rPr>
                      </a:br>
                      <a:r>
                        <a:rPr lang="en-US" sz="2000" dirty="0">
                          <a:effectLst/>
                          <a:latin typeface="+mj-lt"/>
                        </a:rPr>
                        <a:t>And pile them high at Gettysburg</a:t>
                      </a:r>
                      <a:br>
                        <a:rPr lang="en-US" sz="2000" dirty="0">
                          <a:effectLst/>
                          <a:latin typeface="+mj-lt"/>
                        </a:rPr>
                      </a:br>
                      <a:r>
                        <a:rPr lang="en-US" sz="2000" dirty="0">
                          <a:effectLst/>
                          <a:latin typeface="+mj-lt"/>
                        </a:rPr>
                        <a:t>And pile them high at Ypres and Verdun.</a:t>
                      </a:r>
                      <a:br>
                        <a:rPr lang="en-US" sz="2000" dirty="0">
                          <a:effectLst/>
                          <a:latin typeface="+mj-lt"/>
                        </a:rPr>
                      </a:br>
                      <a:r>
                        <a:rPr lang="en-US" sz="2000" dirty="0">
                          <a:effectLst/>
                          <a:latin typeface="+mj-lt"/>
                        </a:rPr>
                        <a:t>Shovel them under and let me work.</a:t>
                      </a:r>
                      <a:br>
                        <a:rPr lang="en-US" sz="2000" dirty="0">
                          <a:effectLst/>
                          <a:latin typeface="+mj-lt"/>
                        </a:rPr>
                      </a:br>
                      <a:r>
                        <a:rPr lang="en-US" sz="2000" dirty="0">
                          <a:effectLst/>
                          <a:latin typeface="+mj-lt"/>
                        </a:rPr>
                        <a:t>Two years, ten years, and passengers ask the conductor:</a:t>
                      </a:r>
                      <a:br>
                        <a:rPr lang="en-US" sz="2000" dirty="0">
                          <a:effectLst/>
                          <a:latin typeface="+mj-lt"/>
                        </a:rPr>
                      </a:br>
                      <a:r>
                        <a:rPr lang="en-US" sz="2000" dirty="0">
                          <a:effectLst/>
                          <a:latin typeface="+mj-lt"/>
                        </a:rPr>
                        <a:t>          What place is this?</a:t>
                      </a:r>
                      <a:br>
                        <a:rPr lang="en-US" sz="2000" dirty="0">
                          <a:effectLst/>
                          <a:latin typeface="+mj-lt"/>
                        </a:rPr>
                      </a:br>
                      <a:r>
                        <a:rPr lang="en-US" sz="2000" dirty="0">
                          <a:effectLst/>
                          <a:latin typeface="+mj-lt"/>
                        </a:rPr>
                        <a:t>          Where are we now?</a:t>
                      </a:r>
                      <a:br>
                        <a:rPr lang="en-US" sz="2000" dirty="0">
                          <a:effectLst/>
                          <a:latin typeface="+mj-lt"/>
                        </a:rPr>
                      </a:br>
                      <a:r>
                        <a:rPr lang="en-US" sz="2000" dirty="0">
                          <a:effectLst/>
                          <a:latin typeface="+mj-lt"/>
                        </a:rPr>
                        <a:t/>
                      </a:r>
                      <a:br>
                        <a:rPr lang="en-US" sz="2000" dirty="0">
                          <a:effectLst/>
                          <a:latin typeface="+mj-lt"/>
                        </a:rPr>
                      </a:br>
                      <a:r>
                        <a:rPr lang="en-US" sz="2000" dirty="0">
                          <a:effectLst/>
                          <a:latin typeface="+mj-lt"/>
                        </a:rPr>
                        <a:t>          I am the grass.</a:t>
                      </a:r>
                      <a:br>
                        <a:rPr lang="en-US" sz="2000" dirty="0">
                          <a:effectLst/>
                          <a:latin typeface="+mj-lt"/>
                        </a:rPr>
                      </a:br>
                      <a:r>
                        <a:rPr lang="en-US" sz="2000" dirty="0">
                          <a:effectLst/>
                          <a:latin typeface="+mj-lt"/>
                        </a:rPr>
                        <a:t>          Let me work.</a:t>
                      </a:r>
                    </a:p>
                  </a:txBody>
                  <a:tcPr marL="0" marR="0" marT="0" marB="0">
                    <a:lnL>
                      <a:noFill/>
                    </a:lnL>
                    <a:lnR>
                      <a:noFill/>
                    </a:lnR>
                    <a:lnT>
                      <a:noFill/>
                    </a:lnT>
                    <a:lnB>
                      <a:noFill/>
                    </a:lnB>
                    <a:solidFill>
                      <a:srgbClr val="FFFFFF"/>
                    </a:solidFill>
                  </a:tcPr>
                </a:tc>
              </a:tr>
            </a:tbl>
          </a:graphicData>
        </a:graphic>
      </p:graphicFrame>
      <p:pic>
        <p:nvPicPr>
          <p:cNvPr id="1025" name="Picture 1" descr=" 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0100" y="1600200"/>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lr 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0100" y="1600200"/>
            <a:ext cx="9525" cy="228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86713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38400" y="2133600"/>
            <a:ext cx="4419600" cy="2123658"/>
          </a:xfrm>
          <a:prstGeom prst="rect">
            <a:avLst/>
          </a:prstGeom>
          <a:noFill/>
        </p:spPr>
        <p:txBody>
          <a:bodyPr wrap="square" rtlCol="0">
            <a:spAutoFit/>
          </a:bodyPr>
          <a:lstStyle/>
          <a:p>
            <a:pPr algn="ctr"/>
            <a:r>
              <a:rPr lang="en-US" sz="4400" dirty="0" smtClean="0"/>
              <a:t>Video of the Meuse-Argonne moving images</a:t>
            </a:r>
            <a:endParaRPr lang="en-US" sz="4400" dirty="0"/>
          </a:p>
        </p:txBody>
      </p:sp>
    </p:spTree>
    <p:extLst>
      <p:ext uri="{BB962C8B-B14F-4D97-AF65-F5344CB8AC3E}">
        <p14:creationId xmlns:p14="http://schemas.microsoft.com/office/powerpoint/2010/main" val="24623648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66249344"/>
              </p:ext>
            </p:extLst>
          </p:nvPr>
        </p:nvGraphicFramePr>
        <p:xfrm>
          <a:off x="609600" y="381000"/>
          <a:ext cx="7620000" cy="6019808"/>
        </p:xfrm>
        <a:graphic>
          <a:graphicData uri="http://schemas.openxmlformats.org/drawingml/2006/table">
            <a:tbl>
              <a:tblPr firstRow="1" bandRow="1">
                <a:tableStyleId>{5C22544A-7EE6-4342-B048-85BDC9FD1C3A}</a:tableStyleId>
              </a:tblPr>
              <a:tblGrid>
                <a:gridCol w="4665306"/>
                <a:gridCol w="2954694"/>
              </a:tblGrid>
              <a:tr h="376238">
                <a:tc>
                  <a:txBody>
                    <a:bodyPr/>
                    <a:lstStyle/>
                    <a:p>
                      <a:r>
                        <a:rPr lang="en-US" dirty="0" smtClean="0"/>
                        <a:t>Nations engaged in the war 1914-1918</a:t>
                      </a:r>
                      <a:endParaRPr lang="en-US" dirty="0"/>
                    </a:p>
                  </a:txBody>
                  <a:tcPr/>
                </a:tc>
                <a:tc>
                  <a:txBody>
                    <a:bodyPr/>
                    <a:lstStyle/>
                    <a:p>
                      <a:r>
                        <a:rPr lang="en-US" dirty="0" smtClean="0"/>
                        <a:t>Battle deaths </a:t>
                      </a:r>
                      <a:endParaRPr lang="en-US" dirty="0"/>
                    </a:p>
                  </a:txBody>
                  <a:tcPr/>
                </a:tc>
              </a:tr>
              <a:tr h="376238">
                <a:tc>
                  <a:txBody>
                    <a:bodyPr/>
                    <a:lstStyle/>
                    <a:p>
                      <a:r>
                        <a:rPr lang="en-US" dirty="0" smtClean="0"/>
                        <a:t>Russia</a:t>
                      </a:r>
                      <a:endParaRPr lang="en-US" dirty="0"/>
                    </a:p>
                  </a:txBody>
                  <a:tcPr/>
                </a:tc>
                <a:tc>
                  <a:txBody>
                    <a:bodyPr/>
                    <a:lstStyle/>
                    <a:p>
                      <a:pPr algn="r"/>
                      <a:r>
                        <a:rPr lang="en-US" dirty="0" smtClean="0"/>
                        <a:t>1,700,000</a:t>
                      </a:r>
                      <a:endParaRPr lang="en-US" dirty="0"/>
                    </a:p>
                  </a:txBody>
                  <a:tcPr/>
                </a:tc>
              </a:tr>
              <a:tr h="376238">
                <a:tc>
                  <a:txBody>
                    <a:bodyPr/>
                    <a:lstStyle/>
                    <a:p>
                      <a:r>
                        <a:rPr lang="en-US" dirty="0" smtClean="0"/>
                        <a:t>Germany</a:t>
                      </a:r>
                      <a:endParaRPr lang="en-US" dirty="0"/>
                    </a:p>
                  </a:txBody>
                  <a:tcPr/>
                </a:tc>
                <a:tc>
                  <a:txBody>
                    <a:bodyPr/>
                    <a:lstStyle/>
                    <a:p>
                      <a:pPr algn="r"/>
                      <a:r>
                        <a:rPr lang="en-US" dirty="0" smtClean="0"/>
                        <a:t>1,600,000</a:t>
                      </a:r>
                      <a:endParaRPr lang="en-US" dirty="0"/>
                    </a:p>
                  </a:txBody>
                  <a:tcPr/>
                </a:tc>
              </a:tr>
              <a:tr h="376238">
                <a:tc>
                  <a:txBody>
                    <a:bodyPr/>
                    <a:lstStyle/>
                    <a:p>
                      <a:r>
                        <a:rPr lang="en-US" dirty="0" smtClean="0"/>
                        <a:t>France</a:t>
                      </a:r>
                      <a:endParaRPr lang="en-US" dirty="0"/>
                    </a:p>
                  </a:txBody>
                  <a:tcPr/>
                </a:tc>
                <a:tc>
                  <a:txBody>
                    <a:bodyPr/>
                    <a:lstStyle/>
                    <a:p>
                      <a:pPr algn="r"/>
                      <a:r>
                        <a:rPr lang="en-US" dirty="0" smtClean="0"/>
                        <a:t>1,385,</a:t>
                      </a:r>
                      <a:r>
                        <a:rPr lang="en-US" baseline="0" dirty="0" smtClean="0"/>
                        <a:t>800</a:t>
                      </a:r>
                      <a:endParaRPr lang="en-US" dirty="0"/>
                    </a:p>
                  </a:txBody>
                  <a:tcPr/>
                </a:tc>
              </a:tr>
              <a:tr h="376238">
                <a:tc>
                  <a:txBody>
                    <a:bodyPr/>
                    <a:lstStyle/>
                    <a:p>
                      <a:r>
                        <a:rPr lang="en-US" dirty="0" smtClean="0"/>
                        <a:t>Great Britain</a:t>
                      </a:r>
                      <a:endParaRPr lang="en-US" dirty="0"/>
                    </a:p>
                  </a:txBody>
                  <a:tcPr/>
                </a:tc>
                <a:tc>
                  <a:txBody>
                    <a:bodyPr/>
                    <a:lstStyle/>
                    <a:p>
                      <a:pPr algn="r"/>
                      <a:r>
                        <a:rPr lang="en-US" dirty="0" smtClean="0"/>
                        <a:t>900,000</a:t>
                      </a:r>
                      <a:endParaRPr lang="en-US" dirty="0"/>
                    </a:p>
                  </a:txBody>
                  <a:tcPr/>
                </a:tc>
              </a:tr>
              <a:tr h="376238">
                <a:tc>
                  <a:txBody>
                    <a:bodyPr/>
                    <a:lstStyle/>
                    <a:p>
                      <a:r>
                        <a:rPr lang="en-US" dirty="0" smtClean="0"/>
                        <a:t>Austria</a:t>
                      </a:r>
                      <a:endParaRPr lang="en-US" dirty="0"/>
                    </a:p>
                  </a:txBody>
                  <a:tcPr/>
                </a:tc>
                <a:tc>
                  <a:txBody>
                    <a:bodyPr/>
                    <a:lstStyle/>
                    <a:p>
                      <a:pPr algn="r"/>
                      <a:r>
                        <a:rPr lang="en-US" dirty="0" smtClean="0"/>
                        <a:t>900,000</a:t>
                      </a:r>
                      <a:endParaRPr lang="en-US" dirty="0"/>
                    </a:p>
                  </a:txBody>
                  <a:tcPr/>
                </a:tc>
              </a:tr>
              <a:tr h="376238">
                <a:tc>
                  <a:txBody>
                    <a:bodyPr/>
                    <a:lstStyle/>
                    <a:p>
                      <a:r>
                        <a:rPr lang="en-US" dirty="0" smtClean="0"/>
                        <a:t>Italy</a:t>
                      </a:r>
                      <a:endParaRPr lang="en-US" dirty="0"/>
                    </a:p>
                  </a:txBody>
                  <a:tcPr/>
                </a:tc>
                <a:tc>
                  <a:txBody>
                    <a:bodyPr/>
                    <a:lstStyle/>
                    <a:p>
                      <a:pPr algn="r"/>
                      <a:r>
                        <a:rPr lang="en-US" dirty="0" smtClean="0"/>
                        <a:t>364,000</a:t>
                      </a:r>
                      <a:endParaRPr lang="en-US" dirty="0"/>
                    </a:p>
                  </a:txBody>
                  <a:tcPr/>
                </a:tc>
              </a:tr>
              <a:tr h="376238">
                <a:tc>
                  <a:txBody>
                    <a:bodyPr/>
                    <a:lstStyle/>
                    <a:p>
                      <a:r>
                        <a:rPr lang="en-US" dirty="0" smtClean="0"/>
                        <a:t>Turkey</a:t>
                      </a:r>
                      <a:endParaRPr lang="en-US" dirty="0"/>
                    </a:p>
                  </a:txBody>
                  <a:tcPr/>
                </a:tc>
                <a:tc>
                  <a:txBody>
                    <a:bodyPr/>
                    <a:lstStyle/>
                    <a:p>
                      <a:pPr algn="r"/>
                      <a:r>
                        <a:rPr lang="en-US" dirty="0" smtClean="0"/>
                        <a:t>250,000</a:t>
                      </a:r>
                      <a:endParaRPr lang="en-US" dirty="0"/>
                    </a:p>
                  </a:txBody>
                  <a:tcPr/>
                </a:tc>
              </a:tr>
              <a:tr h="376238">
                <a:tc>
                  <a:txBody>
                    <a:bodyPr/>
                    <a:lstStyle/>
                    <a:p>
                      <a:r>
                        <a:rPr lang="en-US" dirty="0" smtClean="0"/>
                        <a:t>Serbia and Montenegro</a:t>
                      </a:r>
                      <a:endParaRPr lang="en-US" dirty="0"/>
                    </a:p>
                  </a:txBody>
                  <a:tcPr/>
                </a:tc>
                <a:tc>
                  <a:txBody>
                    <a:bodyPr/>
                    <a:lstStyle/>
                    <a:p>
                      <a:pPr algn="r"/>
                      <a:r>
                        <a:rPr lang="en-US" dirty="0" smtClean="0"/>
                        <a:t>125,000</a:t>
                      </a:r>
                      <a:endParaRPr lang="en-US" dirty="0"/>
                    </a:p>
                  </a:txBody>
                  <a:tcPr/>
                </a:tc>
              </a:tr>
              <a:tr h="376238">
                <a:tc>
                  <a:txBody>
                    <a:bodyPr/>
                    <a:lstStyle/>
                    <a:p>
                      <a:r>
                        <a:rPr lang="en-US" dirty="0" smtClean="0"/>
                        <a:t>Belgium</a:t>
                      </a:r>
                      <a:endParaRPr lang="en-US" dirty="0"/>
                    </a:p>
                  </a:txBody>
                  <a:tcPr/>
                </a:tc>
                <a:tc>
                  <a:txBody>
                    <a:bodyPr/>
                    <a:lstStyle/>
                    <a:p>
                      <a:pPr algn="r"/>
                      <a:r>
                        <a:rPr lang="en-US" dirty="0" smtClean="0"/>
                        <a:t>102,000</a:t>
                      </a:r>
                      <a:endParaRPr lang="en-US" dirty="0"/>
                    </a:p>
                  </a:txBody>
                  <a:tcPr/>
                </a:tc>
              </a:tr>
              <a:tr h="376238">
                <a:tc>
                  <a:txBody>
                    <a:bodyPr/>
                    <a:lstStyle/>
                    <a:p>
                      <a:r>
                        <a:rPr lang="en-US" dirty="0" smtClean="0"/>
                        <a:t>Bulgaria</a:t>
                      </a:r>
                      <a:endParaRPr lang="en-US" dirty="0"/>
                    </a:p>
                  </a:txBody>
                  <a:tcPr/>
                </a:tc>
                <a:tc>
                  <a:txBody>
                    <a:bodyPr/>
                    <a:lstStyle/>
                    <a:p>
                      <a:pPr algn="r"/>
                      <a:r>
                        <a:rPr lang="en-US" dirty="0" smtClean="0"/>
                        <a:t>100,000</a:t>
                      </a:r>
                      <a:endParaRPr lang="en-US" dirty="0"/>
                    </a:p>
                  </a:txBody>
                  <a:tcPr/>
                </a:tc>
              </a:tr>
              <a:tr h="376238">
                <a:tc>
                  <a:txBody>
                    <a:bodyPr/>
                    <a:lstStyle/>
                    <a:p>
                      <a:r>
                        <a:rPr lang="en-US" dirty="0" smtClean="0"/>
                        <a:t>Romania</a:t>
                      </a:r>
                      <a:endParaRPr lang="en-US" dirty="0"/>
                    </a:p>
                  </a:txBody>
                  <a:tcPr/>
                </a:tc>
                <a:tc>
                  <a:txBody>
                    <a:bodyPr/>
                    <a:lstStyle/>
                    <a:p>
                      <a:pPr algn="r"/>
                      <a:r>
                        <a:rPr lang="en-US" dirty="0" smtClean="0"/>
                        <a:t>100,000</a:t>
                      </a:r>
                      <a:endParaRPr lang="en-US" dirty="0"/>
                    </a:p>
                  </a:txBody>
                  <a:tcPr/>
                </a:tc>
              </a:tr>
              <a:tr h="376238">
                <a:tc>
                  <a:txBody>
                    <a:bodyPr/>
                    <a:lstStyle/>
                    <a:p>
                      <a:r>
                        <a:rPr lang="en-US" dirty="0" smtClean="0"/>
                        <a:t>United</a:t>
                      </a:r>
                      <a:r>
                        <a:rPr lang="en-US" baseline="0" dirty="0" smtClean="0"/>
                        <a:t> States</a:t>
                      </a:r>
                      <a:endParaRPr lang="en-US" dirty="0"/>
                    </a:p>
                  </a:txBody>
                  <a:tcPr/>
                </a:tc>
                <a:tc>
                  <a:txBody>
                    <a:bodyPr/>
                    <a:lstStyle/>
                    <a:p>
                      <a:pPr algn="r"/>
                      <a:r>
                        <a:rPr lang="en-US" dirty="0" smtClean="0"/>
                        <a:t>50,300</a:t>
                      </a:r>
                      <a:endParaRPr lang="en-US" dirty="0"/>
                    </a:p>
                  </a:txBody>
                  <a:tcPr/>
                </a:tc>
              </a:tr>
              <a:tr h="376238">
                <a:tc>
                  <a:txBody>
                    <a:bodyPr/>
                    <a:lstStyle/>
                    <a:p>
                      <a:r>
                        <a:rPr lang="en-US" dirty="0" smtClean="0"/>
                        <a:t>Greece</a:t>
                      </a:r>
                      <a:endParaRPr lang="en-US" dirty="0"/>
                    </a:p>
                  </a:txBody>
                  <a:tcPr/>
                </a:tc>
                <a:tc>
                  <a:txBody>
                    <a:bodyPr/>
                    <a:lstStyle/>
                    <a:p>
                      <a:pPr algn="r"/>
                      <a:r>
                        <a:rPr lang="en-US" dirty="0" smtClean="0"/>
                        <a:t>7,000</a:t>
                      </a:r>
                      <a:endParaRPr lang="en-US" dirty="0"/>
                    </a:p>
                  </a:txBody>
                  <a:tcPr/>
                </a:tc>
              </a:tr>
              <a:tr h="376238">
                <a:tc>
                  <a:txBody>
                    <a:bodyPr/>
                    <a:lstStyle/>
                    <a:p>
                      <a:r>
                        <a:rPr lang="en-US" dirty="0" smtClean="0"/>
                        <a:t>Portugal</a:t>
                      </a:r>
                      <a:endParaRPr lang="en-US" dirty="0"/>
                    </a:p>
                  </a:txBody>
                  <a:tcPr/>
                </a:tc>
                <a:tc>
                  <a:txBody>
                    <a:bodyPr/>
                    <a:lstStyle/>
                    <a:p>
                      <a:pPr algn="r"/>
                      <a:r>
                        <a:rPr lang="en-US" dirty="0" smtClean="0"/>
                        <a:t>2,000</a:t>
                      </a:r>
                      <a:endParaRPr lang="en-US" dirty="0"/>
                    </a:p>
                  </a:txBody>
                  <a:tcPr/>
                </a:tc>
              </a:tr>
              <a:tr h="376238">
                <a:tc>
                  <a:txBody>
                    <a:bodyPr/>
                    <a:lstStyle/>
                    <a:p>
                      <a:r>
                        <a:rPr lang="en-US" b="1" dirty="0" smtClean="0"/>
                        <a:t>Total</a:t>
                      </a:r>
                      <a:endParaRPr lang="en-US" b="1" dirty="0"/>
                    </a:p>
                  </a:txBody>
                  <a:tcPr/>
                </a:tc>
                <a:tc>
                  <a:txBody>
                    <a:bodyPr/>
                    <a:lstStyle/>
                    <a:p>
                      <a:pPr algn="r"/>
                      <a:r>
                        <a:rPr lang="en-US" b="1" dirty="0" smtClean="0"/>
                        <a:t>7,485,600</a:t>
                      </a:r>
                      <a:endParaRPr lang="en-US" b="1" dirty="0"/>
                    </a:p>
                  </a:txBody>
                  <a:tcPr/>
                </a:tc>
              </a:tr>
            </a:tbl>
          </a:graphicData>
        </a:graphic>
      </p:graphicFrame>
    </p:spTree>
    <p:extLst>
      <p:ext uri="{BB962C8B-B14F-4D97-AF65-F5344CB8AC3E}">
        <p14:creationId xmlns:p14="http://schemas.microsoft.com/office/powerpoint/2010/main" val="19630786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381000"/>
            <a:ext cx="6019800" cy="63184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5459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1286</TotalTime>
  <Words>305</Words>
  <Application>Microsoft Office PowerPoint</Application>
  <PresentationFormat>On-screen Show (4:3)</PresentationFormat>
  <Paragraphs>44</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Company>Durham Public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Katherine Harris</dc:creator>
  <cp:lastModifiedBy>Katherine Harris</cp:lastModifiedBy>
  <cp:revision>6</cp:revision>
  <dcterms:created xsi:type="dcterms:W3CDTF">2014-08-04T22:27:53Z</dcterms:created>
  <dcterms:modified xsi:type="dcterms:W3CDTF">2014-10-06T23:28:56Z</dcterms:modified>
</cp:coreProperties>
</file>