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15EF5E-7309-4F26-89F4-D2E398A2FF75}" type="datetimeFigureOut">
              <a:rPr lang="en-US" smtClean="0"/>
              <a:t>10/6/2014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AA39E0-85F2-4592-BBD6-4F9C584407D8}" type="slidenum">
              <a:rPr lang="en-US" smtClean="0"/>
              <a:t>‹#›</a:t>
            </a:fld>
            <a:endParaRPr lang="en-US"/>
          </a:p>
        </p:txBody>
      </p:sp>
    </p:spTree>
    <p:extLst>
      <p:ext uri="{BB962C8B-B14F-4D97-AF65-F5344CB8AC3E}">
        <p14:creationId xmlns:p14="http://schemas.microsoft.com/office/powerpoint/2010/main" val="33602658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Talk about what clues might have</a:t>
            </a:r>
            <a:r>
              <a:rPr lang="en-US" baseline="0" dirty="0" smtClean="0"/>
              <a:t> led students to guess that this chart was about shipping. They may have known that Britain had a large navy, and that Germany didn’t really suffer from submarine losses. </a:t>
            </a:r>
            <a:endParaRPr lang="en-US" dirty="0"/>
          </a:p>
        </p:txBody>
      </p:sp>
      <p:sp>
        <p:nvSpPr>
          <p:cNvPr id="4" name="Slide Number Placeholder 3"/>
          <p:cNvSpPr>
            <a:spLocks noGrp="1"/>
          </p:cNvSpPr>
          <p:nvPr>
            <p:ph type="sldNum" sz="quarter" idx="10"/>
          </p:nvPr>
        </p:nvSpPr>
        <p:spPr/>
        <p:txBody>
          <a:bodyPr/>
          <a:lstStyle/>
          <a:p>
            <a:fld id="{E4AA39E0-85F2-4592-BBD6-4F9C584407D8}" type="slidenum">
              <a:rPr lang="en-US" smtClean="0"/>
              <a:t>1</a:t>
            </a:fld>
            <a:endParaRPr lang="en-US"/>
          </a:p>
        </p:txBody>
      </p:sp>
    </p:spTree>
    <p:extLst>
      <p:ext uri="{BB962C8B-B14F-4D97-AF65-F5344CB8AC3E}">
        <p14:creationId xmlns:p14="http://schemas.microsoft.com/office/powerpoint/2010/main" val="30343070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By</a:t>
            </a:r>
            <a:r>
              <a:rPr lang="en-US" baseline="0" dirty="0" smtClean="0"/>
              <a:t> removing some of the information, you force students to think about what they have learned about the impact of the war. This can be an effective summative activity—while they are unlikely to guess the exact numbers, students would probably be able to guess that the United States would be in less national debt after the war relative to nations that had been fighting longer, and would probably have been in a period of great economic wealth (following the Gilded Age). </a:t>
            </a:r>
            <a:endParaRPr lang="en-US" dirty="0"/>
          </a:p>
        </p:txBody>
      </p:sp>
      <p:sp>
        <p:nvSpPr>
          <p:cNvPr id="4" name="Slide Number Placeholder 3"/>
          <p:cNvSpPr>
            <a:spLocks noGrp="1"/>
          </p:cNvSpPr>
          <p:nvPr>
            <p:ph type="sldNum" sz="quarter" idx="10"/>
          </p:nvPr>
        </p:nvSpPr>
        <p:spPr/>
        <p:txBody>
          <a:bodyPr/>
          <a:lstStyle/>
          <a:p>
            <a:fld id="{E4AA39E0-85F2-4592-BBD6-4F9C584407D8}" type="slidenum">
              <a:rPr lang="en-US" smtClean="0"/>
              <a:t>2</a:t>
            </a:fld>
            <a:endParaRPr lang="en-US"/>
          </a:p>
        </p:txBody>
      </p:sp>
    </p:spTree>
    <p:extLst>
      <p:ext uri="{BB962C8B-B14F-4D97-AF65-F5344CB8AC3E}">
        <p14:creationId xmlns:p14="http://schemas.microsoft.com/office/powerpoint/2010/main" val="31262583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Having students write newspaper</a:t>
            </a:r>
            <a:r>
              <a:rPr lang="en-US" baseline="0" dirty="0" smtClean="0"/>
              <a:t> headlines is an effective means of evaluating whether or not they get “the big picture.”  The book Enlivening Secondary History suggests dividing the class into four mini-groups: “The Paris-based </a:t>
            </a:r>
            <a:r>
              <a:rPr lang="en-US" i="1" baseline="0" dirty="0" smtClean="0"/>
              <a:t>Express</a:t>
            </a:r>
            <a:r>
              <a:rPr lang="en-US" baseline="0" dirty="0" smtClean="0"/>
              <a:t>, the London-based </a:t>
            </a:r>
            <a:r>
              <a:rPr lang="en-US" i="1" baseline="0" dirty="0" smtClean="0"/>
              <a:t>Times</a:t>
            </a:r>
            <a:r>
              <a:rPr lang="en-US" baseline="0" dirty="0" smtClean="0"/>
              <a:t>, the Berlin-based </a:t>
            </a:r>
            <a:r>
              <a:rPr lang="en-US" i="1" baseline="0" dirty="0" smtClean="0"/>
              <a:t>Post</a:t>
            </a:r>
            <a:r>
              <a:rPr lang="en-US" baseline="0" dirty="0" smtClean="0"/>
              <a:t>, </a:t>
            </a:r>
            <a:r>
              <a:rPr lang="en-US" i="0" baseline="0" dirty="0" smtClean="0"/>
              <a:t>the </a:t>
            </a:r>
            <a:r>
              <a:rPr lang="en-US" i="1" baseline="0" dirty="0" smtClean="0"/>
              <a:t>New York Times</a:t>
            </a:r>
            <a:r>
              <a:rPr lang="en-US" baseline="0" dirty="0" smtClean="0"/>
              <a:t>,”  and incorporate the nation’s perspective into the headlines that they would produce (92). </a:t>
            </a:r>
          </a:p>
          <a:p>
            <a:endParaRPr lang="en-US" baseline="0" smtClean="0"/>
          </a:p>
          <a:p>
            <a:r>
              <a:rPr lang="en-US" baseline="0" smtClean="0"/>
              <a:t>Another </a:t>
            </a:r>
            <a:r>
              <a:rPr lang="en-US" baseline="0" dirty="0" smtClean="0"/>
              <a:t>low-tech way to do this is to have them sum up what this graph is telling them on a sticky-note and posting it on the board near where the graph is displayed. That way they have to concisely express their thoughts in a way that can be shared with others as they head out of class they day or transition to your next activity. </a:t>
            </a:r>
            <a:endParaRPr lang="en-US" dirty="0"/>
          </a:p>
        </p:txBody>
      </p:sp>
      <p:sp>
        <p:nvSpPr>
          <p:cNvPr id="4" name="Slide Number Placeholder 3"/>
          <p:cNvSpPr>
            <a:spLocks noGrp="1"/>
          </p:cNvSpPr>
          <p:nvPr>
            <p:ph type="sldNum" sz="quarter" idx="10"/>
          </p:nvPr>
        </p:nvSpPr>
        <p:spPr/>
        <p:txBody>
          <a:bodyPr/>
          <a:lstStyle/>
          <a:p>
            <a:fld id="{E4AA39E0-85F2-4592-BBD6-4F9C584407D8}" type="slidenum">
              <a:rPr lang="en-US" smtClean="0"/>
              <a:t>3</a:t>
            </a:fld>
            <a:endParaRPr lang="en-US"/>
          </a:p>
        </p:txBody>
      </p:sp>
    </p:spTree>
    <p:extLst>
      <p:ext uri="{BB962C8B-B14F-4D97-AF65-F5344CB8AC3E}">
        <p14:creationId xmlns:p14="http://schemas.microsoft.com/office/powerpoint/2010/main" val="2848951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DC3B79-FA28-4403-85AE-057B9604A46E}" type="datetimeFigureOut">
              <a:rPr lang="en-US" smtClean="0"/>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FE832-C285-48FF-B579-0EEF45E2497D}" type="slidenum">
              <a:rPr lang="en-US" smtClean="0"/>
              <a:t>‹#›</a:t>
            </a:fld>
            <a:endParaRPr lang="en-US"/>
          </a:p>
        </p:txBody>
      </p:sp>
    </p:spTree>
    <p:extLst>
      <p:ext uri="{BB962C8B-B14F-4D97-AF65-F5344CB8AC3E}">
        <p14:creationId xmlns:p14="http://schemas.microsoft.com/office/powerpoint/2010/main" val="1227222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DC3B79-FA28-4403-85AE-057B9604A46E}" type="datetimeFigureOut">
              <a:rPr lang="en-US" smtClean="0"/>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FE832-C285-48FF-B579-0EEF45E2497D}" type="slidenum">
              <a:rPr lang="en-US" smtClean="0"/>
              <a:t>‹#›</a:t>
            </a:fld>
            <a:endParaRPr lang="en-US"/>
          </a:p>
        </p:txBody>
      </p:sp>
    </p:spTree>
    <p:extLst>
      <p:ext uri="{BB962C8B-B14F-4D97-AF65-F5344CB8AC3E}">
        <p14:creationId xmlns:p14="http://schemas.microsoft.com/office/powerpoint/2010/main" val="3416972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DC3B79-FA28-4403-85AE-057B9604A46E}" type="datetimeFigureOut">
              <a:rPr lang="en-US" smtClean="0"/>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FE832-C285-48FF-B579-0EEF45E2497D}" type="slidenum">
              <a:rPr lang="en-US" smtClean="0"/>
              <a:t>‹#›</a:t>
            </a:fld>
            <a:endParaRPr lang="en-US"/>
          </a:p>
        </p:txBody>
      </p:sp>
    </p:spTree>
    <p:extLst>
      <p:ext uri="{BB962C8B-B14F-4D97-AF65-F5344CB8AC3E}">
        <p14:creationId xmlns:p14="http://schemas.microsoft.com/office/powerpoint/2010/main" val="2827050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DC3B79-FA28-4403-85AE-057B9604A46E}" type="datetimeFigureOut">
              <a:rPr lang="en-US" smtClean="0"/>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FE832-C285-48FF-B579-0EEF45E2497D}" type="slidenum">
              <a:rPr lang="en-US" smtClean="0"/>
              <a:t>‹#›</a:t>
            </a:fld>
            <a:endParaRPr lang="en-US"/>
          </a:p>
        </p:txBody>
      </p:sp>
    </p:spTree>
    <p:extLst>
      <p:ext uri="{BB962C8B-B14F-4D97-AF65-F5344CB8AC3E}">
        <p14:creationId xmlns:p14="http://schemas.microsoft.com/office/powerpoint/2010/main" val="1903950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DC3B79-FA28-4403-85AE-057B9604A46E}" type="datetimeFigureOut">
              <a:rPr lang="en-US" smtClean="0"/>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FE832-C285-48FF-B579-0EEF45E2497D}" type="slidenum">
              <a:rPr lang="en-US" smtClean="0"/>
              <a:t>‹#›</a:t>
            </a:fld>
            <a:endParaRPr lang="en-US"/>
          </a:p>
        </p:txBody>
      </p:sp>
    </p:spTree>
    <p:extLst>
      <p:ext uri="{BB962C8B-B14F-4D97-AF65-F5344CB8AC3E}">
        <p14:creationId xmlns:p14="http://schemas.microsoft.com/office/powerpoint/2010/main" val="1712582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DC3B79-FA28-4403-85AE-057B9604A46E}" type="datetimeFigureOut">
              <a:rPr lang="en-US" smtClean="0"/>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3FE832-C285-48FF-B579-0EEF45E2497D}" type="slidenum">
              <a:rPr lang="en-US" smtClean="0"/>
              <a:t>‹#›</a:t>
            </a:fld>
            <a:endParaRPr lang="en-US"/>
          </a:p>
        </p:txBody>
      </p:sp>
    </p:spTree>
    <p:extLst>
      <p:ext uri="{BB962C8B-B14F-4D97-AF65-F5344CB8AC3E}">
        <p14:creationId xmlns:p14="http://schemas.microsoft.com/office/powerpoint/2010/main" val="4168336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DC3B79-FA28-4403-85AE-057B9604A46E}" type="datetimeFigureOut">
              <a:rPr lang="en-US" smtClean="0"/>
              <a:t>10/6/2014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3FE832-C285-48FF-B579-0EEF45E2497D}" type="slidenum">
              <a:rPr lang="en-US" smtClean="0"/>
              <a:t>‹#›</a:t>
            </a:fld>
            <a:endParaRPr lang="en-US"/>
          </a:p>
        </p:txBody>
      </p:sp>
    </p:spTree>
    <p:extLst>
      <p:ext uri="{BB962C8B-B14F-4D97-AF65-F5344CB8AC3E}">
        <p14:creationId xmlns:p14="http://schemas.microsoft.com/office/powerpoint/2010/main" val="3381832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DC3B79-FA28-4403-85AE-057B9604A46E}" type="datetimeFigureOut">
              <a:rPr lang="en-US" smtClean="0"/>
              <a:t>10/6/2014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3FE832-C285-48FF-B579-0EEF45E2497D}" type="slidenum">
              <a:rPr lang="en-US" smtClean="0"/>
              <a:t>‹#›</a:t>
            </a:fld>
            <a:endParaRPr lang="en-US"/>
          </a:p>
        </p:txBody>
      </p:sp>
    </p:spTree>
    <p:extLst>
      <p:ext uri="{BB962C8B-B14F-4D97-AF65-F5344CB8AC3E}">
        <p14:creationId xmlns:p14="http://schemas.microsoft.com/office/powerpoint/2010/main" val="2246481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DC3B79-FA28-4403-85AE-057B9604A46E}" type="datetimeFigureOut">
              <a:rPr lang="en-US" smtClean="0"/>
              <a:t>10/6/2014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3FE832-C285-48FF-B579-0EEF45E2497D}" type="slidenum">
              <a:rPr lang="en-US" smtClean="0"/>
              <a:t>‹#›</a:t>
            </a:fld>
            <a:endParaRPr lang="en-US"/>
          </a:p>
        </p:txBody>
      </p:sp>
    </p:spTree>
    <p:extLst>
      <p:ext uri="{BB962C8B-B14F-4D97-AF65-F5344CB8AC3E}">
        <p14:creationId xmlns:p14="http://schemas.microsoft.com/office/powerpoint/2010/main" val="134565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DC3B79-FA28-4403-85AE-057B9604A46E}" type="datetimeFigureOut">
              <a:rPr lang="en-US" smtClean="0"/>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3FE832-C285-48FF-B579-0EEF45E2497D}" type="slidenum">
              <a:rPr lang="en-US" smtClean="0"/>
              <a:t>‹#›</a:t>
            </a:fld>
            <a:endParaRPr lang="en-US"/>
          </a:p>
        </p:txBody>
      </p:sp>
    </p:spTree>
    <p:extLst>
      <p:ext uri="{BB962C8B-B14F-4D97-AF65-F5344CB8AC3E}">
        <p14:creationId xmlns:p14="http://schemas.microsoft.com/office/powerpoint/2010/main" val="3346007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DC3B79-FA28-4403-85AE-057B9604A46E}" type="datetimeFigureOut">
              <a:rPr lang="en-US" smtClean="0"/>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3FE832-C285-48FF-B579-0EEF45E2497D}" type="slidenum">
              <a:rPr lang="en-US" smtClean="0"/>
              <a:t>‹#›</a:t>
            </a:fld>
            <a:endParaRPr lang="en-US"/>
          </a:p>
        </p:txBody>
      </p:sp>
    </p:spTree>
    <p:extLst>
      <p:ext uri="{BB962C8B-B14F-4D97-AF65-F5344CB8AC3E}">
        <p14:creationId xmlns:p14="http://schemas.microsoft.com/office/powerpoint/2010/main" val="573530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DC3B79-FA28-4403-85AE-057B9604A46E}" type="datetimeFigureOut">
              <a:rPr lang="en-US" smtClean="0"/>
              <a:t>10/6/2014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3FE832-C285-48FF-B579-0EEF45E2497D}" type="slidenum">
              <a:rPr lang="en-US" smtClean="0"/>
              <a:t>‹#›</a:t>
            </a:fld>
            <a:endParaRPr lang="en-US"/>
          </a:p>
        </p:txBody>
      </p:sp>
    </p:spTree>
    <p:extLst>
      <p:ext uri="{BB962C8B-B14F-4D97-AF65-F5344CB8AC3E}">
        <p14:creationId xmlns:p14="http://schemas.microsoft.com/office/powerpoint/2010/main" val="1834851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net.lib.byu.edu/estu/wwi/memoir/docs/statistics/diagrams/d69.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
            <a:ext cx="6180084" cy="640080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52400" y="5983069"/>
            <a:ext cx="8534400" cy="646331"/>
          </a:xfrm>
          <a:prstGeom prst="rect">
            <a:avLst/>
          </a:prstGeom>
          <a:solidFill>
            <a:schemeClr val="accent1"/>
          </a:solidFill>
        </p:spPr>
        <p:txBody>
          <a:bodyPr wrap="square" rtlCol="0">
            <a:spAutoFit/>
          </a:bodyPr>
          <a:lstStyle/>
          <a:p>
            <a:r>
              <a:rPr lang="en-US" dirty="0" smtClean="0">
                <a:solidFill>
                  <a:schemeClr val="bg1"/>
                </a:solidFill>
              </a:rPr>
              <a:t>What aspect of WWI is this chart showing? Take a guess! When you click on this box the answer will be revealed.</a:t>
            </a:r>
            <a:endParaRPr lang="en-US" dirty="0">
              <a:solidFill>
                <a:schemeClr val="bg1"/>
              </a:solidFill>
            </a:endParaRPr>
          </a:p>
        </p:txBody>
      </p:sp>
      <p:sp>
        <p:nvSpPr>
          <p:cNvPr id="2" name="TextBox 1"/>
          <p:cNvSpPr txBox="1"/>
          <p:nvPr/>
        </p:nvSpPr>
        <p:spPr>
          <a:xfrm>
            <a:off x="4267200" y="2057400"/>
            <a:ext cx="4038600" cy="1200329"/>
          </a:xfrm>
          <a:prstGeom prst="rect">
            <a:avLst/>
          </a:prstGeom>
          <a:solidFill>
            <a:schemeClr val="tx2">
              <a:lumMod val="50000"/>
            </a:schemeClr>
          </a:solidFill>
          <a:ln>
            <a:solidFill>
              <a:schemeClr val="tx1"/>
            </a:solidFill>
          </a:ln>
        </p:spPr>
        <p:txBody>
          <a:bodyPr wrap="square" rtlCol="0">
            <a:spAutoFit/>
          </a:bodyPr>
          <a:lstStyle/>
          <a:p>
            <a:r>
              <a:rPr lang="en-US" dirty="0" smtClean="0">
                <a:solidFill>
                  <a:schemeClr val="bg1"/>
                </a:solidFill>
              </a:rPr>
              <a:t>Think: What does this suggest about the United States’ reasons for entering the war? How might they compare to other countries’ reasons for involvement?</a:t>
            </a:r>
            <a:endParaRPr lang="en-US" dirty="0">
              <a:solidFill>
                <a:schemeClr val="bg1"/>
              </a:solidFill>
            </a:endParaRPr>
          </a:p>
        </p:txBody>
      </p:sp>
    </p:spTree>
    <p:extLst>
      <p:ext uri="{BB962C8B-B14F-4D97-AF65-F5344CB8AC3E}">
        <p14:creationId xmlns:p14="http://schemas.microsoft.com/office/powerpoint/2010/main" val="299435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10" restart="whenNotActive" fill="hold" evtFilter="cancelBubble" nodeType="interactiveSeq">
                <p:stCondLst>
                  <p:cond evt="onClick" delay="0">
                    <p:tgtEl>
                      <p:spTgt spid="5"/>
                    </p:tgtEl>
                  </p:cond>
                </p:stCondLst>
                <p:endSync evt="end" delay="0">
                  <p:rtn val="all"/>
                </p:endSync>
                <p:childTnLst>
                  <p:par>
                    <p:cTn id="11" fill="hold">
                      <p:stCondLst>
                        <p:cond delay="0"/>
                      </p:stCondLst>
                      <p:childTnLst>
                        <p:par>
                          <p:cTn id="12" fill="hold">
                            <p:stCondLst>
                              <p:cond delay="0"/>
                            </p:stCondLst>
                            <p:childTnLst>
                              <p:par>
                                <p:cTn id="13" presetID="42" presetClass="exit" presetSubtype="0" fill="hold" grpId="0" nodeType="afterEffect">
                                  <p:stCondLst>
                                    <p:cond delay="0"/>
                                  </p:stCondLst>
                                  <p:childTnLst>
                                    <p:animEffect transition="out" filter="fade">
                                      <p:cBhvr>
                                        <p:cTn id="14" dur="1000"/>
                                        <p:tgtEl>
                                          <p:spTgt spid="5"/>
                                        </p:tgtEl>
                                      </p:cBhvr>
                                    </p:animEffect>
                                    <p:anim calcmode="lin" valueType="num">
                                      <p:cBhvr>
                                        <p:cTn id="15" dur="1000"/>
                                        <p:tgtEl>
                                          <p:spTgt spid="5"/>
                                        </p:tgtEl>
                                        <p:attrNameLst>
                                          <p:attrName>ppt_x</p:attrName>
                                        </p:attrNameLst>
                                      </p:cBhvr>
                                      <p:tavLst>
                                        <p:tav tm="0">
                                          <p:val>
                                            <p:strVal val="ppt_x"/>
                                          </p:val>
                                        </p:tav>
                                        <p:tav tm="100000">
                                          <p:val>
                                            <p:strVal val="ppt_x"/>
                                          </p:val>
                                        </p:tav>
                                      </p:tavLst>
                                    </p:anim>
                                    <p:anim calcmode="lin" valueType="num">
                                      <p:cBhvr>
                                        <p:cTn id="16" dur="1000"/>
                                        <p:tgtEl>
                                          <p:spTgt spid="5"/>
                                        </p:tgtEl>
                                        <p:attrNameLst>
                                          <p:attrName>ppt_y</p:attrName>
                                        </p:attrNameLst>
                                      </p:cBhvr>
                                      <p:tavLst>
                                        <p:tav tm="0">
                                          <p:val>
                                            <p:strVal val="ppt_y"/>
                                          </p:val>
                                        </p:tav>
                                        <p:tav tm="100000">
                                          <p:val>
                                            <p:strVal val="ppt_y+.1"/>
                                          </p:val>
                                        </p:tav>
                                      </p:tavLst>
                                    </p:anim>
                                    <p:set>
                                      <p:cBhvr>
                                        <p:cTn id="17" dur="1" fill="hold">
                                          <p:stCondLst>
                                            <p:cond delay="99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childTnLst>
        </p:cTn>
      </p:par>
    </p:tnLst>
    <p:bldLst>
      <p:bldP spid="5" grpId="0" animBg="1"/>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0945" y="228600"/>
            <a:ext cx="6477000" cy="64127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5410200" y="76200"/>
            <a:ext cx="2667000" cy="5632311"/>
          </a:xfrm>
          <a:prstGeom prst="rect">
            <a:avLst/>
          </a:prstGeom>
          <a:solidFill>
            <a:schemeClr val="accent1"/>
          </a:solidFill>
        </p:spPr>
        <p:txBody>
          <a:bodyPr wrap="square" rtlCol="0">
            <a:spAutoFit/>
          </a:bodyPr>
          <a:lstStyle/>
          <a:p>
            <a:r>
              <a:rPr lang="en-US" dirty="0" smtClean="0">
                <a:solidFill>
                  <a:schemeClr val="bg1"/>
                </a:solidFill>
              </a:rPr>
              <a:t>Look carefully at this chart showing the wealth of the primary nations involved in World War I. </a:t>
            </a:r>
          </a:p>
          <a:p>
            <a:endParaRPr lang="en-US" dirty="0">
              <a:solidFill>
                <a:schemeClr val="bg1"/>
              </a:solidFill>
            </a:endParaRPr>
          </a:p>
          <a:p>
            <a:r>
              <a:rPr lang="en-US" dirty="0" smtClean="0">
                <a:solidFill>
                  <a:schemeClr val="bg1"/>
                </a:solidFill>
              </a:rPr>
              <a:t>The white bar shows total national wealth, before the war. The grey bar shows the estimated pre-war debt, and the black bar is post-war debt, measured in billions of dollars. </a:t>
            </a:r>
          </a:p>
          <a:p>
            <a:endParaRPr lang="en-US" dirty="0">
              <a:solidFill>
                <a:schemeClr val="bg1"/>
              </a:solidFill>
            </a:endParaRPr>
          </a:p>
          <a:p>
            <a:r>
              <a:rPr lang="en-US" dirty="0" smtClean="0">
                <a:solidFill>
                  <a:schemeClr val="bg1"/>
                </a:solidFill>
              </a:rPr>
              <a:t>Based on what you have learned, how do you think the bars for the United States will look? Write down your guesses and then click on this box!</a:t>
            </a:r>
            <a:endParaRPr lang="en-US" dirty="0">
              <a:solidFill>
                <a:schemeClr val="bg1"/>
              </a:solidFill>
            </a:endParaRPr>
          </a:p>
        </p:txBody>
      </p:sp>
      <p:sp>
        <p:nvSpPr>
          <p:cNvPr id="7" name="TextBox 6"/>
          <p:cNvSpPr txBox="1"/>
          <p:nvPr/>
        </p:nvSpPr>
        <p:spPr>
          <a:xfrm>
            <a:off x="762000" y="2057399"/>
            <a:ext cx="4038600" cy="1477328"/>
          </a:xfrm>
          <a:prstGeom prst="rect">
            <a:avLst/>
          </a:prstGeom>
          <a:solidFill>
            <a:schemeClr val="tx2">
              <a:lumMod val="50000"/>
            </a:schemeClr>
          </a:solidFill>
          <a:ln>
            <a:solidFill>
              <a:schemeClr val="tx1"/>
            </a:solidFill>
          </a:ln>
        </p:spPr>
        <p:txBody>
          <a:bodyPr wrap="square" rtlCol="0">
            <a:spAutoFit/>
          </a:bodyPr>
          <a:lstStyle/>
          <a:p>
            <a:r>
              <a:rPr lang="en-US" dirty="0" smtClean="0">
                <a:solidFill>
                  <a:schemeClr val="bg1"/>
                </a:solidFill>
              </a:rPr>
              <a:t>Think: What does this suggest about the United States’ economy during and after the war? How did the war impact their economy? How did it impact the rest of Europe? Why do you think this is?</a:t>
            </a:r>
            <a:endParaRPr lang="en-US" dirty="0">
              <a:solidFill>
                <a:schemeClr val="bg1"/>
              </a:solidFill>
            </a:endParaRPr>
          </a:p>
        </p:txBody>
      </p:sp>
    </p:spTree>
    <p:extLst>
      <p:ext uri="{BB962C8B-B14F-4D97-AF65-F5344CB8AC3E}">
        <p14:creationId xmlns:p14="http://schemas.microsoft.com/office/powerpoint/2010/main" val="203334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10" restart="whenNotActive" fill="hold" evtFilter="cancelBubble" nodeType="interactiveSeq">
                <p:stCondLst>
                  <p:cond evt="onClick" delay="0">
                    <p:tgtEl>
                      <p:spTgt spid="3"/>
                    </p:tgtEl>
                  </p:cond>
                </p:stCondLst>
                <p:endSync evt="end" delay="0">
                  <p:rtn val="all"/>
                </p:endSync>
                <p:childTnLst>
                  <p:par>
                    <p:cTn id="11" fill="hold">
                      <p:stCondLst>
                        <p:cond delay="0"/>
                      </p:stCondLst>
                      <p:childTnLst>
                        <p:par>
                          <p:cTn id="12" fill="hold">
                            <p:stCondLst>
                              <p:cond delay="0"/>
                            </p:stCondLst>
                            <p:childTnLst>
                              <p:par>
                                <p:cTn id="13" presetID="42" presetClass="exit" presetSubtype="0" fill="hold" grpId="0" nodeType="afterEffect">
                                  <p:stCondLst>
                                    <p:cond delay="0"/>
                                  </p:stCondLst>
                                  <p:childTnLst>
                                    <p:animEffect transition="out" filter="fade">
                                      <p:cBhvr>
                                        <p:cTn id="14" dur="1000"/>
                                        <p:tgtEl>
                                          <p:spTgt spid="3"/>
                                        </p:tgtEl>
                                      </p:cBhvr>
                                    </p:animEffect>
                                    <p:anim calcmode="lin" valueType="num">
                                      <p:cBhvr>
                                        <p:cTn id="15" dur="1000"/>
                                        <p:tgtEl>
                                          <p:spTgt spid="3"/>
                                        </p:tgtEl>
                                        <p:attrNameLst>
                                          <p:attrName>ppt_x</p:attrName>
                                        </p:attrNameLst>
                                      </p:cBhvr>
                                      <p:tavLst>
                                        <p:tav tm="0">
                                          <p:val>
                                            <p:strVal val="ppt_x"/>
                                          </p:val>
                                        </p:tav>
                                        <p:tav tm="100000">
                                          <p:val>
                                            <p:strVal val="ppt_x"/>
                                          </p:val>
                                        </p:tav>
                                      </p:tavLst>
                                    </p:anim>
                                    <p:anim calcmode="lin" valueType="num">
                                      <p:cBhvr>
                                        <p:cTn id="16" dur="1000"/>
                                        <p:tgtEl>
                                          <p:spTgt spid="3"/>
                                        </p:tgtEl>
                                        <p:attrNameLst>
                                          <p:attrName>ppt_y</p:attrName>
                                        </p:attrNameLst>
                                      </p:cBhvr>
                                      <p:tavLst>
                                        <p:tav tm="0">
                                          <p:val>
                                            <p:strVal val="ppt_y"/>
                                          </p:val>
                                        </p:tav>
                                        <p:tav tm="100000">
                                          <p:val>
                                            <p:strVal val="ppt_y+.1"/>
                                          </p:val>
                                        </p:tav>
                                      </p:tavLst>
                                    </p:anim>
                                    <p:set>
                                      <p:cBhvr>
                                        <p:cTn id="17" dur="1" fill="hold">
                                          <p:stCondLst>
                                            <p:cond delay="999"/>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childTnLst>
        </p:cTn>
      </p:par>
    </p:tnLst>
    <p:bldLst>
      <p:bldP spid="3"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0945" y="228600"/>
            <a:ext cx="6477000" cy="64127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6324600" y="228600"/>
            <a:ext cx="2667000" cy="2308324"/>
          </a:xfrm>
          <a:prstGeom prst="rect">
            <a:avLst/>
          </a:prstGeom>
          <a:solidFill>
            <a:schemeClr val="accent1"/>
          </a:solidFill>
        </p:spPr>
        <p:txBody>
          <a:bodyPr wrap="square" rtlCol="0">
            <a:spAutoFit/>
          </a:bodyPr>
          <a:lstStyle/>
          <a:p>
            <a:r>
              <a:rPr lang="en-US" dirty="0" smtClean="0">
                <a:solidFill>
                  <a:schemeClr val="bg1"/>
                </a:solidFill>
              </a:rPr>
              <a:t>Using this same chart, think about how newspapers in 1919 might have written about this topic. What headlines would they have used?</a:t>
            </a:r>
          </a:p>
          <a:p>
            <a:r>
              <a:rPr lang="en-US" dirty="0" smtClean="0">
                <a:solidFill>
                  <a:schemeClr val="bg1"/>
                </a:solidFill>
              </a:rPr>
              <a:t>Click this box to see some examples!</a:t>
            </a:r>
            <a:endParaRPr lang="en-US" dirty="0">
              <a:solidFill>
                <a:schemeClr val="bg1"/>
              </a:solidFill>
            </a:endParaRPr>
          </a:p>
        </p:txBody>
      </p:sp>
      <p:sp>
        <p:nvSpPr>
          <p:cNvPr id="6" name="TextBox 5"/>
          <p:cNvSpPr txBox="1"/>
          <p:nvPr/>
        </p:nvSpPr>
        <p:spPr>
          <a:xfrm>
            <a:off x="1219200" y="2819400"/>
            <a:ext cx="5410200" cy="461665"/>
          </a:xfrm>
          <a:prstGeom prst="rect">
            <a:avLst/>
          </a:prstGeom>
          <a:solidFill>
            <a:schemeClr val="accent1">
              <a:lumMod val="20000"/>
              <a:lumOff val="80000"/>
            </a:schemeClr>
          </a:solidFill>
          <a:ln>
            <a:solidFill>
              <a:schemeClr val="tx1"/>
            </a:solidFill>
          </a:ln>
        </p:spPr>
        <p:txBody>
          <a:bodyPr wrap="square" rtlCol="0">
            <a:spAutoFit/>
          </a:bodyPr>
          <a:lstStyle/>
          <a:p>
            <a:r>
              <a:rPr lang="en-US" sz="2400" b="1" dirty="0" smtClean="0">
                <a:latin typeface="Courier New" panose="02070309020205020404" pitchFamily="49" charset="0"/>
                <a:cs typeface="Courier New" panose="02070309020205020404" pitchFamily="49" charset="0"/>
              </a:rPr>
              <a:t>Allied Friends Low on Funds!</a:t>
            </a:r>
            <a:endParaRPr lang="en-US" sz="2400" b="1" dirty="0">
              <a:latin typeface="Courier New" panose="02070309020205020404" pitchFamily="49" charset="0"/>
              <a:cs typeface="Courier New" panose="02070309020205020404" pitchFamily="49" charset="0"/>
            </a:endParaRPr>
          </a:p>
        </p:txBody>
      </p:sp>
      <p:sp>
        <p:nvSpPr>
          <p:cNvPr id="7" name="TextBox 6"/>
          <p:cNvSpPr txBox="1"/>
          <p:nvPr/>
        </p:nvSpPr>
        <p:spPr>
          <a:xfrm>
            <a:off x="4343400" y="3657600"/>
            <a:ext cx="4572000" cy="830997"/>
          </a:xfrm>
          <a:prstGeom prst="rect">
            <a:avLst/>
          </a:prstGeom>
          <a:solidFill>
            <a:schemeClr val="accent1">
              <a:lumMod val="20000"/>
              <a:lumOff val="80000"/>
            </a:schemeClr>
          </a:solidFill>
          <a:ln>
            <a:solidFill>
              <a:schemeClr val="tx1"/>
            </a:solidFill>
          </a:ln>
        </p:spPr>
        <p:txBody>
          <a:bodyPr wrap="square" rtlCol="0">
            <a:spAutoFit/>
          </a:bodyPr>
          <a:lstStyle/>
          <a:p>
            <a:r>
              <a:rPr lang="en-US" sz="2400" b="1" dirty="0" smtClean="0">
                <a:latin typeface="Courier New" panose="02070309020205020404" pitchFamily="49" charset="0"/>
                <a:cs typeface="Courier New" panose="02070309020205020404" pitchFamily="49" charset="0"/>
              </a:rPr>
              <a:t>US Wealth Wins the War; Germany in Trouble.</a:t>
            </a:r>
            <a:endParaRPr lang="en-US" sz="2400" b="1" dirty="0">
              <a:latin typeface="Courier New" panose="02070309020205020404" pitchFamily="49" charset="0"/>
              <a:cs typeface="Courier New" panose="02070309020205020404" pitchFamily="49" charset="0"/>
            </a:endParaRPr>
          </a:p>
        </p:txBody>
      </p:sp>
      <p:sp>
        <p:nvSpPr>
          <p:cNvPr id="8" name="TextBox 7"/>
          <p:cNvSpPr txBox="1"/>
          <p:nvPr/>
        </p:nvSpPr>
        <p:spPr>
          <a:xfrm>
            <a:off x="457200" y="4953000"/>
            <a:ext cx="5410200" cy="830997"/>
          </a:xfrm>
          <a:prstGeom prst="rect">
            <a:avLst/>
          </a:prstGeom>
          <a:solidFill>
            <a:schemeClr val="accent1">
              <a:lumMod val="20000"/>
              <a:lumOff val="80000"/>
            </a:schemeClr>
          </a:solidFill>
          <a:ln>
            <a:solidFill>
              <a:schemeClr val="tx1"/>
            </a:solidFill>
          </a:ln>
        </p:spPr>
        <p:txBody>
          <a:bodyPr wrap="square" rtlCol="0">
            <a:spAutoFit/>
          </a:bodyPr>
          <a:lstStyle/>
          <a:p>
            <a:r>
              <a:rPr lang="en-US" sz="2400" b="1" dirty="0" smtClean="0">
                <a:latin typeface="Courier New" panose="02070309020205020404" pitchFamily="49" charset="0"/>
                <a:cs typeface="Courier New" panose="02070309020205020404" pitchFamily="49" charset="0"/>
              </a:rPr>
              <a:t>France Says “</a:t>
            </a:r>
            <a:r>
              <a:rPr lang="en-US" sz="2400" b="1" dirty="0" err="1" smtClean="0">
                <a:latin typeface="Courier New" panose="02070309020205020404" pitchFamily="49" charset="0"/>
                <a:cs typeface="Courier New" panose="02070309020205020404" pitchFamily="49" charset="0"/>
              </a:rPr>
              <a:t>Oui</a:t>
            </a:r>
            <a:r>
              <a:rPr lang="en-US" sz="2400" b="1" dirty="0" smtClean="0">
                <a:latin typeface="Courier New" panose="02070309020205020404" pitchFamily="49" charset="0"/>
                <a:cs typeface="Courier New" panose="02070309020205020404" pitchFamily="49" charset="0"/>
              </a:rPr>
              <a:t>” to Debt; How Will they Repay Loans?</a:t>
            </a:r>
            <a:endParaRPr lang="en-US" sz="24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037961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xit" presetSubtype="0" fill="hold" grpId="0" nodeType="afterEffect">
                                  <p:stCondLst>
                                    <p:cond delay="0"/>
                                  </p:stCondLst>
                                  <p:childTnLst>
                                    <p:animEffect transition="out" filter="fade">
                                      <p:cBhvr>
                                        <p:cTn id="6" dur="1000"/>
                                        <p:tgtEl>
                                          <p:spTgt spid="5"/>
                                        </p:tgtEl>
                                      </p:cBhvr>
                                    </p:animEffect>
                                    <p:anim calcmode="lin" valueType="num">
                                      <p:cBhvr>
                                        <p:cTn id="7" dur="1000"/>
                                        <p:tgtEl>
                                          <p:spTgt spid="5"/>
                                        </p:tgtEl>
                                        <p:attrNameLst>
                                          <p:attrName>ppt_x</p:attrName>
                                        </p:attrNameLst>
                                      </p:cBhvr>
                                      <p:tavLst>
                                        <p:tav tm="0">
                                          <p:val>
                                            <p:strVal val="ppt_x"/>
                                          </p:val>
                                        </p:tav>
                                        <p:tav tm="100000">
                                          <p:val>
                                            <p:strVal val="ppt_x"/>
                                          </p:val>
                                        </p:tav>
                                      </p:tavLst>
                                    </p:anim>
                                    <p:anim calcmode="lin" valueType="num">
                                      <p:cBhvr>
                                        <p:cTn id="8" dur="1000"/>
                                        <p:tgtEl>
                                          <p:spTgt spid="5"/>
                                        </p:tgtEl>
                                        <p:attrNameLst>
                                          <p:attrName>ppt_y</p:attrName>
                                        </p:attrNameLst>
                                      </p:cBhvr>
                                      <p:tavLst>
                                        <p:tav tm="0">
                                          <p:val>
                                            <p:strVal val="ppt_y"/>
                                          </p:val>
                                        </p:tav>
                                        <p:tav tm="100000">
                                          <p:val>
                                            <p:strVal val="ppt_y+.1"/>
                                          </p:val>
                                        </p:tav>
                                      </p:tavLst>
                                    </p:anim>
                                    <p:set>
                                      <p:cBhvr>
                                        <p:cTn id="9" dur="1" fill="hold">
                                          <p:stCondLst>
                                            <p:cond delay="999"/>
                                          </p:stCondLst>
                                        </p:cTn>
                                        <p:tgtEl>
                                          <p:spTgt spid="5"/>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505</Words>
  <Application>Microsoft Office PowerPoint</Application>
  <PresentationFormat>On-screen Show (4:3)</PresentationFormat>
  <Paragraphs>21</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Company>Durham Public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Katherine Harris</dc:creator>
  <cp:lastModifiedBy>Katherine Harris</cp:lastModifiedBy>
  <cp:revision>5</cp:revision>
  <dcterms:created xsi:type="dcterms:W3CDTF">2014-08-07T17:58:28Z</dcterms:created>
  <dcterms:modified xsi:type="dcterms:W3CDTF">2014-10-06T23:23:00Z</dcterms:modified>
</cp:coreProperties>
</file>